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93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5" r:id="rId16"/>
    <p:sldId id="286" r:id="rId17"/>
    <p:sldId id="257" r:id="rId18"/>
    <p:sldId id="287" r:id="rId19"/>
    <p:sldId id="288" r:id="rId20"/>
    <p:sldId id="289" r:id="rId21"/>
    <p:sldId id="258" r:id="rId22"/>
    <p:sldId id="260" r:id="rId23"/>
    <p:sldId id="262" r:id="rId24"/>
    <p:sldId id="263" r:id="rId25"/>
    <p:sldId id="265" r:id="rId26"/>
    <p:sldId id="268" r:id="rId27"/>
    <p:sldId id="290" r:id="rId28"/>
    <p:sldId id="269" r:id="rId29"/>
    <p:sldId id="291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26.11.2024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26.11.2024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15616" y="3200400"/>
            <a:ext cx="6984776" cy="2748880"/>
          </a:xfrm>
        </p:spPr>
        <p:txBody>
          <a:bodyPr>
            <a:normAutofit/>
          </a:bodyPr>
          <a:lstStyle/>
          <a:p>
            <a:r>
              <a:rPr lang="tr-TR" dirty="0">
                <a:latin typeface="Georgia" pitchFamily="18" charset="0"/>
              </a:rPr>
              <a:t>Necip Fazıl Kısakürek Anadolu Lisesi</a:t>
            </a:r>
          </a:p>
          <a:p>
            <a:r>
              <a:rPr lang="tr-TR" dirty="0">
                <a:latin typeface="Georgia" pitchFamily="18" charset="0"/>
              </a:rPr>
              <a:t>Psikolojik Danışma ve Rehberlik Servisi</a:t>
            </a:r>
          </a:p>
          <a:p>
            <a:endParaRPr lang="tr-TR" dirty="0">
              <a:latin typeface="Georgia" pitchFamily="18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latin typeface="Georgia" pitchFamily="18" charset="0"/>
              </a:rPr>
              <a:t>Okul Başarısında Ailenin Rolü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altLang="tr-TR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altLang="tr-T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Verimli çalışmak çok çalışmak değil, belirlenmiş amaçlar doğrultusunda etkili ve planlı çalışmaktır.</a:t>
            </a:r>
          </a:p>
          <a:p>
            <a:r>
              <a:rPr lang="tr-TR" altLang="tr-T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Ders programı hazırlama konusunda çocuğunuzu teşvik ediniz.</a:t>
            </a: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Resim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14096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>
                <a:latin typeface="Arial Black" pitchFamily="34" charset="0"/>
              </a:rPr>
              <a:t>Çocuğunuza uygun bir çalışma ortamı hazırlayın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Ortamın sessiz olması, dikkat dağıtacak unsurların olmaması ( televizyon, cep telefonu, misafir… 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Uygun çalışma masası ve sandalyenin olması.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Ortamın düzenli olması (ihtiyaç duyacağı çalışma materyallerinin yanında bulunması, dağınık olmaması 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Çalışma ortamının sık sık havalandırılması.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Çalışma ortamının mümkünse sabit bir yer olması.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tr-TR" sz="2400" b="1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796950"/>
          </a:xfrm>
        </p:spPr>
        <p:txBody>
          <a:bodyPr>
            <a:noAutofit/>
          </a:bodyPr>
          <a:lstStyle/>
          <a:p>
            <a:r>
              <a:rPr lang="tr-TR" altLang="tr-TR" sz="2800" b="1" dirty="0">
                <a:latin typeface="Arial Black" pitchFamily="34" charset="0"/>
              </a:rPr>
              <a:t>Çocuğunuzun sınırlarını zorlamayın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771800" y="1447800"/>
            <a:ext cx="5915000" cy="4572000"/>
          </a:xfrm>
        </p:spPr>
        <p:txBody>
          <a:bodyPr/>
          <a:lstStyle/>
          <a:p>
            <a:pPr>
              <a:defRPr/>
            </a:pPr>
            <a:endParaRPr 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Her çocuğun kapasitesi, yetenekleri, ilgileri, farklıdır.</a:t>
            </a:r>
          </a:p>
          <a:p>
            <a:pPr>
              <a:defRPr/>
            </a:pPr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Çocuğunuzdan yapabileceklerinden fazlasını beklemek, onlardaki kaygı düzeyini artıracaktır. </a:t>
            </a:r>
          </a:p>
          <a:p>
            <a:pPr>
              <a:defRPr/>
            </a:pPr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Çocuğunuzu tanımaya, ilgi, yetenek ve değerlerini öğrenmeye çalışın.</a:t>
            </a:r>
          </a:p>
          <a:p>
            <a:pPr>
              <a:defRPr/>
            </a:pPr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Onu ilgi ve yetenekleri dışındaki alanlara zorlamayın.</a:t>
            </a:r>
          </a:p>
          <a:p>
            <a:endParaRPr lang="tr-TR" dirty="0"/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827584" y="1700808"/>
          <a:ext cx="17526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3" imgW="4672061" imgH="10443248" progId="">
                  <p:embed/>
                </p:oleObj>
              </mc:Choice>
              <mc:Fallback>
                <p:oleObj name="Clip" r:id="rId3" imgW="4672061" imgH="10443248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00808"/>
                        <a:ext cx="1752600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796950"/>
          </a:xfrm>
        </p:spPr>
        <p:txBody>
          <a:bodyPr>
            <a:normAutofit/>
          </a:bodyPr>
          <a:lstStyle/>
          <a:p>
            <a:r>
              <a:rPr lang="tr-TR" altLang="tr-TR" sz="2800" b="1" dirty="0">
                <a:latin typeface="Arial Black" pitchFamily="34" charset="0"/>
                <a:cs typeface="Times New Roman" pitchFamily="18" charset="0"/>
              </a:rPr>
              <a:t>Aşırı söylemlerden uzak durun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 az şu kadar net yapmalısın.</a:t>
            </a:r>
          </a:p>
          <a:p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Türkçe ve Matematiği  ful yapmalısın.         </a:t>
            </a:r>
          </a:p>
          <a:p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Kendini dersine vermelisin. </a:t>
            </a:r>
          </a:p>
          <a:p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Başkaları günde 3-4 saat ders çalışıyor…</a:t>
            </a:r>
          </a:p>
          <a:p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Derece yapmalısın</a:t>
            </a:r>
          </a:p>
          <a:p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Bu yıl mutlaka kazanmalısın</a:t>
            </a:r>
          </a:p>
          <a:p>
            <a:pPr>
              <a:buNone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vb.  </a:t>
            </a:r>
            <a:r>
              <a:rPr lang="tr-TR" altLang="tr-TR" sz="2400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zorunluluk ifade eden cümleler</a:t>
            </a: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öğrencinin kaygısının artmasına neden olmaktadır. </a:t>
            </a:r>
          </a:p>
          <a:p>
            <a:pPr>
              <a:buNone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Bu tür zorunluluk ifade eden sözleri mümkün olduğunca az kullanmaya çalışın. </a:t>
            </a:r>
          </a:p>
          <a:p>
            <a:endParaRPr lang="tr-TR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724942"/>
          </a:xfrm>
        </p:spPr>
        <p:txBody>
          <a:bodyPr>
            <a:normAutofit/>
          </a:bodyPr>
          <a:lstStyle/>
          <a:p>
            <a:r>
              <a:rPr lang="tr-TR" altLang="tr-TR" sz="2800" b="1" dirty="0">
                <a:latin typeface="Arial Black" pitchFamily="34" charset="0"/>
                <a:cs typeface="Times New Roman" pitchFamily="18" charset="0"/>
              </a:rPr>
              <a:t>Negatif motivasyondan uzak durun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Bazı anne babalar çocuklarının motivasyonunu artırmak için; </a:t>
            </a:r>
          </a:p>
          <a:p>
            <a:pPr>
              <a:buFontTx/>
              <a:buChar char="•"/>
            </a:pPr>
            <a:endParaRPr lang="tr-TR" altLang="tr-TR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“bu gidişle sen asla kazanamazsın”</a:t>
            </a:r>
          </a:p>
          <a:p>
            <a:pPr>
              <a:buFontTx/>
              <a:buChar char="•"/>
            </a:pPr>
            <a:endParaRPr lang="tr-TR" altLang="tr-TR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“yata yata sınav kazanılmaz”</a:t>
            </a:r>
          </a:p>
          <a:p>
            <a:pPr>
              <a:buFontTx/>
              <a:buChar char="•"/>
            </a:pPr>
            <a:endParaRPr lang="tr-TR" altLang="tr-TR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“bu kafayla gidersen zor kazanırsın“</a:t>
            </a:r>
          </a:p>
          <a:p>
            <a:pPr>
              <a:buFontTx/>
              <a:buChar char="•"/>
            </a:pPr>
            <a:endParaRPr lang="tr-TR" altLang="tr-TR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“Hele bir kazanma o zaman hesaplaşacağız”</a:t>
            </a:r>
          </a:p>
          <a:p>
            <a:pPr>
              <a:buNone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gibi sözler söylerler. </a:t>
            </a:r>
          </a:p>
          <a:p>
            <a:pPr>
              <a:buNone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Bu tür ifadeler çocuğunun kendine olan güvenini kaybetmesine ve daha çok kaygı duymasına sebep olur.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72400" cy="940966"/>
          </a:xfrm>
        </p:spPr>
        <p:txBody>
          <a:bodyPr>
            <a:normAutofit/>
          </a:bodyPr>
          <a:lstStyle/>
          <a:p>
            <a:r>
              <a:rPr lang="tr-TR" altLang="tr-TR" sz="2800" b="1" dirty="0">
                <a:latin typeface="Arial Black" pitchFamily="34" charset="0"/>
                <a:cs typeface="Times New Roman" pitchFamily="18" charset="0"/>
              </a:rPr>
              <a:t>Tehdit Etmeyin</a:t>
            </a:r>
            <a:endParaRPr lang="tr-TR" sz="2800" b="1" dirty="0">
              <a:latin typeface="Arial Black" pitchFamily="34" charset="0"/>
            </a:endParaRPr>
          </a:p>
        </p:txBody>
      </p:sp>
      <p:pic>
        <p:nvPicPr>
          <p:cNvPr id="4" name="Picture 4" descr="j03587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286124"/>
            <a:ext cx="2771775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928662" y="1571612"/>
            <a:ext cx="457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Öğrenci sınavda başarılı olamazsa yaşayacağı durumu bir ceza gibi göstermeyin.</a:t>
            </a:r>
          </a:p>
          <a:p>
            <a:pPr algn="just">
              <a:buFontTx/>
              <a:buChar char="•"/>
            </a:pPr>
            <a:endParaRPr lang="tr-TR" alt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"Eğer kazanamazsan, falan okula gidersin." gibi sözler onun gideceği okulu, yapacağı işi sevmesine imkan bırakmaz. </a:t>
            </a:r>
          </a:p>
          <a:p>
            <a:pPr algn="just">
              <a:buFontTx/>
              <a:buChar char="•"/>
            </a:pPr>
            <a:endParaRPr lang="tr-TR" alt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Tehdit; sınav kaygısının artmasına neden olur.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796950"/>
          </a:xfrm>
        </p:spPr>
        <p:txBody>
          <a:bodyPr>
            <a:normAutofit/>
          </a:bodyPr>
          <a:lstStyle/>
          <a:p>
            <a:r>
              <a:rPr lang="tr-TR" altLang="tr-TR" sz="2800" b="1" dirty="0">
                <a:latin typeface="Arial Black" pitchFamily="34" charset="0"/>
                <a:cs typeface="Times New Roman" pitchFamily="18" charset="0"/>
              </a:rPr>
              <a:t>Takdir ve Övgü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889848" cy="500553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Çocuğunuzu </a:t>
            </a:r>
            <a:r>
              <a:rPr lang="tr-TR" altLang="tr-TR" sz="2400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takdir edin.</a:t>
            </a: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Çocuğunuzun, sürekli olumsuz yanlarını, yapamadıklarını vurgulamak yerine, olumlu yanlarını görmek onun kendisine olumlu bakmasını kolaylaştırır.</a:t>
            </a:r>
          </a:p>
          <a:p>
            <a:pPr>
              <a:spcBef>
                <a:spcPct val="50000"/>
              </a:spcBef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Yapamadıkları ile değil yapabildikleri ile daha çok ilgilenin </a:t>
            </a:r>
          </a:p>
          <a:p>
            <a:pPr>
              <a:spcBef>
                <a:spcPct val="50000"/>
              </a:spcBef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Sık sık eleştirmek yerine, geçmişteki başarılarını onaylayın.Olumlu yanlarını ve çabalarını tespit ederek övün. </a:t>
            </a:r>
          </a:p>
          <a:p>
            <a:endParaRPr lang="tr-TR" dirty="0"/>
          </a:p>
        </p:txBody>
      </p:sp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6461125" y="2780928"/>
          <a:ext cx="2682875" cy="407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Klip" r:id="rId3" imgW="2316175" imgH="2186330" progId="">
                  <p:embed/>
                </p:oleObj>
              </mc:Choice>
              <mc:Fallback>
                <p:oleObj name="Klip" r:id="rId3" imgW="2316175" imgH="218633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25" y="2780928"/>
                        <a:ext cx="2682875" cy="4077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1428728" y="1928802"/>
            <a:ext cx="6265863" cy="4149725"/>
            <a:chOff x="480" y="672"/>
            <a:chExt cx="5040" cy="3216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-30000"/>
            </a:blip>
            <a:srcRect/>
            <a:stretch>
              <a:fillRect/>
            </a:stretch>
          </p:blipFill>
          <p:spPr bwMode="auto">
            <a:xfrm>
              <a:off x="2112" y="1440"/>
              <a:ext cx="1944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1344" y="1056"/>
              <a:ext cx="1584" cy="235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976" y="1056"/>
              <a:ext cx="1680" cy="235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296" y="3408"/>
              <a:ext cx="331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2304" y="672"/>
              <a:ext cx="1248" cy="4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3600" b="1" dirty="0">
                  <a:latin typeface="Times New Roman" pitchFamily="18" charset="0"/>
                </a:rPr>
                <a:t>Aile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80" y="3456"/>
              <a:ext cx="1056" cy="4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3200" b="1">
                  <a:latin typeface="Times New Roman" pitchFamily="18" charset="0"/>
                </a:rPr>
                <a:t>Öğrenci</a:t>
              </a:r>
              <a:endParaRPr lang="tr-TR" sz="3200">
                <a:latin typeface="Times New Roman" pitchFamily="18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368" y="3312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3200" b="1">
                  <a:latin typeface="Times New Roman" pitchFamily="18" charset="0"/>
                </a:rPr>
                <a:t>Okul</a:t>
              </a:r>
            </a:p>
          </p:txBody>
        </p:sp>
      </p:grpSp>
      <p:sp>
        <p:nvSpPr>
          <p:cNvPr id="20" name="19 Dikdörtgen"/>
          <p:cNvSpPr/>
          <p:nvPr/>
        </p:nvSpPr>
        <p:spPr>
          <a:xfrm>
            <a:off x="857224" y="857232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>
                <a:solidFill>
                  <a:schemeClr val="tx2"/>
                </a:solidFill>
                <a:latin typeface="Arial Black" pitchFamily="34" charset="0"/>
              </a:rPr>
              <a:t>Okul-Aile Dayanışması</a:t>
            </a:r>
            <a:endParaRPr lang="tr-T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800" b="1" dirty="0">
                <a:latin typeface="Arial Black" pitchFamily="34" charset="0"/>
              </a:rPr>
              <a:t>Okul-Aile Dayanışması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290181"/>
              </a:buClr>
              <a:buFont typeface="Wingdings" pitchFamily="2" charset="2"/>
              <a:buChar char="v"/>
            </a:pPr>
            <a:endParaRPr lang="tr-TR" alt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Öğretmenleriyle sürekli işbirliği ve iletişim kurun </a:t>
            </a:r>
          </a:p>
          <a:p>
            <a:pPr>
              <a:lnSpc>
                <a:spcPct val="80000"/>
              </a:lnSpc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Geç kalma-devam devamsızlık,başarı takibini yapınız</a:t>
            </a:r>
          </a:p>
          <a:p>
            <a:pPr>
              <a:lnSpc>
                <a:spcPct val="80000"/>
              </a:lnSpc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Arkadaş çevresini tanıyınız</a:t>
            </a:r>
          </a:p>
          <a:p>
            <a:pPr>
              <a:lnSpc>
                <a:spcPct val="80000"/>
              </a:lnSpc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Ders içi ve ders dışı faaliyetlerinin takibini yapınız</a:t>
            </a:r>
          </a:p>
          <a:p>
            <a:pPr>
              <a:lnSpc>
                <a:spcPct val="80000"/>
              </a:lnSpc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Okula ve öğretmenlerine karşı olumlu tutumlar takının. </a:t>
            </a:r>
          </a:p>
          <a:p>
            <a:pPr algn="ctr">
              <a:buNone/>
            </a:pPr>
            <a:endParaRPr lang="tr-TR" altLang="tr-TR" sz="2800" b="1" dirty="0">
              <a:solidFill>
                <a:srgbClr val="FFFF00"/>
              </a:solidFill>
            </a:endParaRPr>
          </a:p>
          <a:p>
            <a:pPr>
              <a:buNone/>
            </a:pPr>
            <a:endParaRPr lang="tr-TR" altLang="tr-TR" sz="2800" b="1" dirty="0">
              <a:solidFill>
                <a:srgbClr val="FFFF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alt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tr-TR" alt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Çocuğunuzun özel durumları varsa, bunlar hakkında mutlaka öğretmeni bilgilendirin.</a:t>
            </a:r>
            <a:r>
              <a:rPr lang="en-US" altLang="tr-TR" sz="2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altLang="tr-TR" sz="2800" b="1" i="1" dirty="0">
                <a:solidFill>
                  <a:srgbClr val="E84114"/>
                </a:solidFill>
              </a:rPr>
            </a:br>
            <a:br>
              <a:rPr lang="tr-TR" altLang="tr-TR" sz="2800" b="1" i="1" dirty="0">
                <a:solidFill>
                  <a:srgbClr val="E84114"/>
                </a:solidFill>
              </a:rPr>
            </a:br>
            <a:r>
              <a:rPr lang="en-US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ÖĞRETMENİNİN ONUN HAKKINDAKİ ÖNERİLERİNİ DİKKATE ALIN </a:t>
            </a:r>
            <a:endParaRPr lang="tr-TR" altLang="tr-TR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7164288" y="2996952"/>
          <a:ext cx="109061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3" imgW="4672061" imgH="12729248" progId="">
                  <p:embed/>
                </p:oleObj>
              </mc:Choice>
              <mc:Fallback>
                <p:oleObj r:id="rId3" imgW="4672061" imgH="12729248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996952"/>
                        <a:ext cx="1090613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tr-TR" altLang="tr-TR" sz="2800" b="1" dirty="0">
                <a:latin typeface="Arial Black" pitchFamily="34" charset="0"/>
              </a:rPr>
              <a:t>Öğrenciler neden başarısız olur?</a:t>
            </a:r>
            <a:endParaRPr lang="tr-TR" sz="2800" b="1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55576" y="1844824"/>
            <a:ext cx="7772400" cy="4572000"/>
          </a:xfrm>
        </p:spPr>
        <p:txBody>
          <a:bodyPr/>
          <a:lstStyle/>
          <a:p>
            <a:pPr>
              <a:buClr>
                <a:srgbClr val="290181"/>
              </a:buClr>
              <a:buFont typeface="Wingdings" pitchFamily="2" charset="2"/>
              <a:buChar char="v"/>
            </a:pPr>
            <a:endParaRPr lang="tr-TR" altLang="tr-TR" sz="2400" b="1" dirty="0">
              <a:solidFill>
                <a:schemeClr val="accent1"/>
              </a:solidFill>
              <a:latin typeface="Arial Narrow" pitchFamily="34" charset="0"/>
            </a:endParaRPr>
          </a:p>
          <a:p>
            <a:pPr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Öğrenciye bağlı bireysel nedenler</a:t>
            </a:r>
          </a:p>
          <a:p>
            <a:pPr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Aileye bağlı nedenler</a:t>
            </a:r>
          </a:p>
          <a:p>
            <a:pPr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Okuldan kaynaklı nedenler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Autofit/>
          </a:bodyPr>
          <a:lstStyle/>
          <a:p>
            <a:br>
              <a:rPr lang="tr-TR" altLang="tr-TR" sz="2800" b="1" dirty="0">
                <a:latin typeface="Arial Black" pitchFamily="34" charset="0"/>
              </a:rPr>
            </a:br>
            <a:r>
              <a:rPr lang="tr-TR" altLang="tr-TR" sz="2800" b="1" dirty="0">
                <a:latin typeface="Arial Black" pitchFamily="34" charset="0"/>
              </a:rPr>
              <a:t>Ona yaşından ve olduğundan daha küçükmüş gibi davranmayın, kendini ifade etmesini sağlayın. 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4521696" cy="4572000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buNone/>
            </a:pPr>
            <a:endParaRPr lang="tr-TR" altLang="tr-TR" sz="2800" b="1" dirty="0">
              <a:solidFill>
                <a:srgbClr val="0070C0"/>
              </a:solidFill>
            </a:endParaRPr>
          </a:p>
          <a:p>
            <a:pPr marL="609600" indent="-609600">
              <a:buNone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Çocuğunuz bir sorununu anlatmaya başladığında dinlemeye gayret edin.</a:t>
            </a:r>
          </a:p>
          <a:p>
            <a:pPr marL="609600" indent="-609600">
              <a:buNone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Çocuğunuz size sorununu açtığında “Ben senin yaşındayken …” diye başlayan yaşantılarınızı anlatma yerine daha çok anlatmasına, içini dökmesine yardımcı olmaya çalışarak hissettiklerini sorun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İsmet\Desktop\BELGELER\Yeni klasör\iletiş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294163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4221088"/>
            <a:ext cx="7772400" cy="1798712"/>
          </a:xfrm>
        </p:spPr>
        <p:txBody>
          <a:bodyPr>
            <a:normAutofit fontScale="92500"/>
          </a:bodyPr>
          <a:lstStyle/>
          <a:p>
            <a:endParaRPr lang="tr-TR" sz="2400" dirty="0"/>
          </a:p>
          <a:p>
            <a:r>
              <a:rPr lang="tr-TR" sz="2400" dirty="0"/>
              <a:t>“</a:t>
            </a:r>
            <a:r>
              <a:rPr 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Olumlu çocuk yetiştirmenin ilk şartı,  olumlu anne-babadır. Hiç birimiz mükemmel değiliz o zaman onlardan mükemmel olmalarını bekleyemeyiz.”</a:t>
            </a:r>
            <a:endParaRPr lang="tr-TR" sz="3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242386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5688" y="1412776"/>
            <a:ext cx="268590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12776"/>
            <a:ext cx="248937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Arial Black" pitchFamily="34" charset="0"/>
              </a:rPr>
              <a:t>Ailede sevgi ve huzur ortamını korumaya çalışın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Aile ortamında </a:t>
            </a:r>
            <a:r>
              <a:rPr lang="tr-TR" sz="2400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 sevgiyi yaşamasını, huzuru hissedebilmesini, sorunu olduğunda rahatça paylaşabilmesini</a:t>
            </a:r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sağlayın.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Arial Black" pitchFamily="34" charset="0"/>
              </a:rPr>
              <a:t>Çocuğunuzu tanıyın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060848"/>
            <a:ext cx="3513584" cy="3958952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Çocuğunuzu Tanıyın, Doğru Beklentiler Geliştirin</a:t>
            </a:r>
          </a:p>
        </p:txBody>
      </p:sp>
      <p:pic>
        <p:nvPicPr>
          <p:cNvPr id="4" name="Picture 3" descr="Resi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4038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100" dirty="0">
                <a:latin typeface="Arial Black" pitchFamily="34" charset="0"/>
              </a:rPr>
              <a:t>Zaman ayırın, dinleyin</a:t>
            </a:r>
            <a:br>
              <a:rPr lang="tr-TR" dirty="0"/>
            </a:br>
            <a:endParaRPr lang="tr-TR" dirty="0"/>
          </a:p>
        </p:txBody>
      </p:sp>
      <p:pic>
        <p:nvPicPr>
          <p:cNvPr id="4" name="Picture 2" descr="ewr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Çocuğunuz ile konuştuğunuz konular hep </a:t>
            </a:r>
            <a:r>
              <a:rPr lang="tr-TR" sz="2400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“okul,ders…”</a:t>
            </a:r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olmasın.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Hiçbir sebeple ve hiçbir şartla çocuklarınızı </a:t>
            </a:r>
            <a:r>
              <a:rPr lang="tr-TR" sz="2400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SEVGİSİZLİKLE </a:t>
            </a:r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cezalandırmayınız.</a:t>
            </a:r>
          </a:p>
          <a:p>
            <a:endParaRPr lang="tr-TR" dirty="0"/>
          </a:p>
        </p:txBody>
      </p:sp>
      <p:pic>
        <p:nvPicPr>
          <p:cNvPr id="5" name="Picture 3" descr="MCj041038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500306"/>
            <a:ext cx="15843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Birbirinize bağlılık amaç, sınav araçtır. </a:t>
            </a:r>
          </a:p>
          <a:p>
            <a:pPr algn="just"/>
            <a:endParaRPr lang="tr-TR" altLang="tr-TR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**Çocuğunuzun ders çalışması ve sınavda başarılı olması uğruna onunla ilişkilerinizi tehlikeye atmayın.  </a:t>
            </a:r>
          </a:p>
          <a:p>
            <a:pPr algn="just"/>
            <a:endParaRPr lang="tr-TR" altLang="tr-TR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**Çocuğunuzun başarısı için maddi manevi  fedakarlıklar yaptığınız doğrudur. Karşılık beklemek de en doğal hakkınızdır. </a:t>
            </a:r>
          </a:p>
          <a:p>
            <a:pPr algn="just">
              <a:buNone/>
            </a:pPr>
            <a:endParaRPr lang="tr-TR" altLang="tr-TR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FAKAT;</a:t>
            </a:r>
          </a:p>
          <a:p>
            <a:pPr algn="just">
              <a:buNone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**Çocuğunuz gayret ettiği halde, eğer sonuç istediğiniz gibi değilse, elinden gelenin o kadar olduğunu  kabullenin.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ÇOCUKLARINIZ; </a:t>
            </a:r>
          </a:p>
          <a:p>
            <a:pPr>
              <a:buNone/>
            </a:pPr>
            <a:r>
              <a:rPr lang="tr-T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“ OKULDAKİ BAŞARI DURUMUM NASIL OLURSA OLSUN, EVE DÖNDÜĞÜMDE BENİ KUCAKLAYACAK İKİ KİŞİ HER ZAMAN VAR” </a:t>
            </a:r>
          </a:p>
          <a:p>
            <a:pPr>
              <a:buNone/>
            </a:pPr>
            <a:r>
              <a:rPr lang="tr-T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şeklinde bir inanca ve düşünceye sahiplerse, kesinlikle daha başarılı olacaklardır.</a:t>
            </a:r>
          </a:p>
          <a:p>
            <a:endParaRPr lang="tr-TR" dirty="0"/>
          </a:p>
        </p:txBody>
      </p:sp>
      <p:pic>
        <p:nvPicPr>
          <p:cNvPr id="4" name="Picture 8" descr="PEOP06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357694"/>
            <a:ext cx="26717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42910" y="285728"/>
            <a:ext cx="7772400" cy="4572000"/>
          </a:xfrm>
        </p:spPr>
        <p:txBody>
          <a:bodyPr/>
          <a:lstStyle/>
          <a:p>
            <a:pPr algn="ctr">
              <a:buNone/>
            </a:pPr>
            <a:endParaRPr lang="tr-TR" altLang="tr-TR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Çocuğunuzla ilgili yaşadığınız problemlerinizde</a:t>
            </a:r>
          </a:p>
          <a:p>
            <a:pPr algn="ctr">
              <a:buNone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Okul Psikolojik Danışma ve Rehberlik Servisinden </a:t>
            </a:r>
            <a:endParaRPr lang="tr-TR" altLang="tr-TR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tr-TR" altLang="tr-TR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yardım alabilirsiniz.</a:t>
            </a:r>
          </a:p>
          <a:p>
            <a:endParaRPr lang="tr-TR" dirty="0"/>
          </a:p>
        </p:txBody>
      </p:sp>
      <p:pic>
        <p:nvPicPr>
          <p:cNvPr id="31746" name="Picture 2" descr="H:\GENÇLER\youthgroup_5d550866b71a6334d7a7bdca41f97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44000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latin typeface="Arial Black" pitchFamily="34" charset="0"/>
              </a:rPr>
              <a:t>Bireysel Nedenler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endParaRPr lang="tr-TR" alt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Zihinsel,fiziksel ve duygusal açıdan yetersizlik, 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Öğrenme güçlüğü,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Verimli ders çalışma yöntemlerinin uygulanmaması, 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Motivasyon eksikliği, 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Kaygının çok düşük ya da çok yüksek olması,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Düşük benlik saygısı,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Gelişim dönemi özellikleri,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Psikolojik düzensizlikler vb.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latin typeface="Arial Black" pitchFamily="34" charset="0"/>
              </a:rPr>
              <a:t>Aileye Bağlı Nedenler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endParaRPr lang="tr-TR" altLang="tr-TR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Anne baba arasında sağlıksız iletişim, huzursuz ev ortamı,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Çocuk üzerinde gerçekçi olmayan beklentiler,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Çocuğa sınır koyamama,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Uygun çalışma ortamının sağlanamaması,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Anne babaların aşırı kaygılı ve stresli olması.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Anne babanın çocuğa zaman ayırmaması.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Anne babanın baskıcı tutumları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Ailenin okula karşı olumsuz tutumları vb.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800" b="1" dirty="0">
                <a:latin typeface="Arial Black" pitchFamily="34" charset="0"/>
              </a:rPr>
              <a:t>Okuldan Kaynaklı Nedenler</a:t>
            </a:r>
            <a:endParaRPr lang="tr-TR" sz="2800" b="1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v"/>
              <a:defRPr/>
            </a:pPr>
            <a:endParaRPr 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Okuldaki eğitim ve öğretim programının çocukların gelişim seviyelerine uygun olmaması,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Öğretmenin bilgi aktarımını, çocukların bulundukları seviyenin üzerinde tutması,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Öğretmenin ve okulun aşırı disiplin önlemleri alması veya aşırı gevşek tutum,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Öğretmenin çocukla yeterli iletişim kuramamış olması,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Okulun fiziki sorunları ve öğretmen ihtiyacından kaynaklı sorunlar sayılabilir.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tr-TR" altLang="tr-TR" sz="2800" b="1" dirty="0">
                <a:latin typeface="Arial Black" pitchFamily="34" charset="0"/>
              </a:rPr>
              <a:t>OKUL BAŞARISINDA  AİLELERE ÖNERİLER</a:t>
            </a:r>
            <a:endParaRPr lang="tr-TR" sz="2800" dirty="0">
              <a:latin typeface="Arial Black" pitchFamily="34" charset="0"/>
            </a:endParaRPr>
          </a:p>
        </p:txBody>
      </p:sp>
      <p:pic>
        <p:nvPicPr>
          <p:cNvPr id="4" name="Picture 1032" descr="C:\Documents and Settings\Alper\Application Data\Microsoft\Media Catalog\Resim1teeeeeeeeee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7606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800" dirty="0">
                <a:latin typeface="Arial Black" pitchFamily="34" charset="0"/>
              </a:rPr>
              <a:t>Çocuğunuzun hedefleri belli mi?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Çocuklarınızın kendilerine </a:t>
            </a:r>
            <a:r>
              <a:rPr lang="tr-TR" sz="2400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hedefler belirleyebilmesine</a:t>
            </a:r>
            <a:r>
              <a:rPr 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yardımcı olunuz. </a:t>
            </a:r>
          </a:p>
          <a:p>
            <a:endParaRPr lang="tr-TR" dirty="0"/>
          </a:p>
        </p:txBody>
      </p:sp>
      <p:pic>
        <p:nvPicPr>
          <p:cNvPr id="4" name="Picture 8" descr="good_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3095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084982"/>
          </a:xfrm>
        </p:spPr>
        <p:txBody>
          <a:bodyPr>
            <a:noAutofit/>
          </a:bodyPr>
          <a:lstStyle/>
          <a:p>
            <a:br>
              <a:rPr lang="tr-TR" altLang="tr-TR" sz="2800" dirty="0">
                <a:latin typeface="Arial Black" pitchFamily="34" charset="0"/>
              </a:rPr>
            </a:br>
            <a:br>
              <a:rPr lang="tr-TR" altLang="tr-TR" sz="2800" dirty="0">
                <a:latin typeface="Arial Black" pitchFamily="34" charset="0"/>
              </a:rPr>
            </a:br>
            <a:br>
              <a:rPr lang="tr-TR" altLang="tr-TR" sz="2800" dirty="0">
                <a:latin typeface="Arial Black" pitchFamily="34" charset="0"/>
              </a:rPr>
            </a:br>
            <a:br>
              <a:rPr lang="tr-TR" altLang="tr-TR" sz="2800" dirty="0">
                <a:latin typeface="Arial Black" pitchFamily="34" charset="0"/>
              </a:rPr>
            </a:br>
            <a:br>
              <a:rPr lang="tr-TR" altLang="tr-TR" sz="2800" dirty="0">
                <a:latin typeface="Arial Black" pitchFamily="34" charset="0"/>
              </a:rPr>
            </a:br>
            <a:br>
              <a:rPr lang="tr-TR" altLang="tr-TR" sz="2800" dirty="0">
                <a:latin typeface="Arial Black" pitchFamily="34" charset="0"/>
              </a:rPr>
            </a:br>
            <a:r>
              <a:rPr lang="tr-TR" altLang="tr-TR" sz="2800" dirty="0">
                <a:latin typeface="Arial Black" pitchFamily="34" charset="0"/>
              </a:rPr>
              <a:t>Çocuğunuzun hedefleri belli mi?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400" kern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Hedefleri olan öğrenci “Nasıl ders çalışmalıyım?” sorusundan önce “Niçin ders çalışmalıyım?” sorusuna yanıt vermelidir. Çocuğunuzun “niçin ders çalışması gerektiği” sorusunun cevabını bulmasına yardımcı olmak en önemli adımdır.</a:t>
            </a:r>
          </a:p>
          <a:p>
            <a:endParaRPr 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51920" y="4509120"/>
            <a:ext cx="487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“Hedefi belli olmayan gemiye hiçbir rüzgar yardım edemez.”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altLang="tr-TR" sz="2800" b="1" dirty="0">
                <a:latin typeface="Arial Black" pitchFamily="34" charset="0"/>
              </a:rPr>
              <a:t>Düzenli ders çalışmasını sağlayın</a:t>
            </a:r>
            <a:endParaRPr lang="tr-TR" sz="2800" b="1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71600" y="1484784"/>
            <a:ext cx="7772400" cy="4572000"/>
          </a:xfrm>
        </p:spPr>
        <p:txBody>
          <a:bodyPr>
            <a:normAutofit/>
          </a:bodyPr>
          <a:lstStyle/>
          <a:p>
            <a:endParaRPr lang="tr-TR" alt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Ancak sürekli şekilde "ders çalış" ikazı olumsuz etki yapmakta ve öğrenciyi bıktırmaktadır. </a:t>
            </a:r>
          </a:p>
          <a:p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Ona güvendiğinizi belli ederek uyarınız. </a:t>
            </a:r>
          </a:p>
          <a:p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Bazı öğrenciler bu ikazlar karşısında kendisi için değil de ailesi için ders çalışması gerektiği düşüncesine kapılıp daha yoğun kaygı hissedebilir. Ya da ailesine tepki göstererek ders çalışmayı aksatabilir. </a:t>
            </a:r>
          </a:p>
          <a:p>
            <a:r>
              <a:rPr lang="tr-TR" altLang="tr-T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Ders çalışmanın, öğrenciye ait bir sorumluk alanı olduğu hatırlatılmalıdır</a:t>
            </a:r>
            <a:r>
              <a:rPr lang="tr-TR" altLang="tr-TR" sz="2800" b="1" dirty="0">
                <a:solidFill>
                  <a:srgbClr val="FF0000"/>
                </a:solidFill>
              </a:rPr>
              <a:t>.</a:t>
            </a:r>
          </a:p>
          <a:p>
            <a:endParaRPr lang="tr-TR" altLang="tr-TR" sz="2800" b="1" dirty="0">
              <a:solidFill>
                <a:srgbClr val="002060"/>
              </a:solidFill>
            </a:endParaRPr>
          </a:p>
          <a:p>
            <a:endParaRPr lang="tr-TR" dirty="0"/>
          </a:p>
        </p:txBody>
      </p:sp>
      <p:pic>
        <p:nvPicPr>
          <p:cNvPr id="4" name="Picture 14" descr="Resim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086350"/>
            <a:ext cx="3352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429</TotalTime>
  <Words>949</Words>
  <Application>Microsoft Office PowerPoint</Application>
  <PresentationFormat>Ekran Gösterisi (4:3)</PresentationFormat>
  <Paragraphs>146</Paragraphs>
  <Slides>29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29</vt:i4>
      </vt:variant>
    </vt:vector>
  </HeadingPairs>
  <TitlesOfParts>
    <vt:vector size="41" baseType="lpstr">
      <vt:lpstr>Arial</vt:lpstr>
      <vt:lpstr>Arial Black</vt:lpstr>
      <vt:lpstr>Arial Narrow</vt:lpstr>
      <vt:lpstr>Franklin Gothic Book</vt:lpstr>
      <vt:lpstr>Georgia</vt:lpstr>
      <vt:lpstr>Perpetua</vt:lpstr>
      <vt:lpstr>Times New Roman</vt:lpstr>
      <vt:lpstr>Wingdings</vt:lpstr>
      <vt:lpstr>Wingdings 2</vt:lpstr>
      <vt:lpstr>Hisse Senedi</vt:lpstr>
      <vt:lpstr>Clip</vt:lpstr>
      <vt:lpstr>Klip</vt:lpstr>
      <vt:lpstr>Okul Başarısında Ailenin Rolü</vt:lpstr>
      <vt:lpstr>Öğrenciler neden başarısız olur?</vt:lpstr>
      <vt:lpstr>Bireysel Nedenler</vt:lpstr>
      <vt:lpstr>Aileye Bağlı Nedenler</vt:lpstr>
      <vt:lpstr>Okuldan Kaynaklı Nedenler</vt:lpstr>
      <vt:lpstr>OKUL BAŞARISINDA  AİLELERE ÖNERİLER</vt:lpstr>
      <vt:lpstr>Çocuğunuzun hedefleri belli mi?</vt:lpstr>
      <vt:lpstr>      Çocuğunuzun hedefleri belli mi?</vt:lpstr>
      <vt:lpstr>Düzenli ders çalışmasını sağlayın</vt:lpstr>
      <vt:lpstr>PowerPoint Sunusu</vt:lpstr>
      <vt:lpstr>Çocuğunuza uygun bir çalışma ortamı hazırlayın</vt:lpstr>
      <vt:lpstr>Çocuğunuzun sınırlarını zorlamayın</vt:lpstr>
      <vt:lpstr>Aşırı söylemlerden uzak durun</vt:lpstr>
      <vt:lpstr>Negatif motivasyondan uzak durun</vt:lpstr>
      <vt:lpstr>Tehdit Etmeyin</vt:lpstr>
      <vt:lpstr>Takdir ve Övgü</vt:lpstr>
      <vt:lpstr>PowerPoint Sunusu</vt:lpstr>
      <vt:lpstr>Okul-Aile Dayanışması</vt:lpstr>
      <vt:lpstr>PowerPoint Sunusu</vt:lpstr>
      <vt:lpstr> Ona yaşından ve olduğundan daha küçükmüş gibi davranmayın, kendini ifade etmesini sağlayın. </vt:lpstr>
      <vt:lpstr>PowerPoint Sunusu</vt:lpstr>
      <vt:lpstr>Ailede sevgi ve huzur ortamını korumaya çalışın</vt:lpstr>
      <vt:lpstr>Çocuğunuzu tanıyın</vt:lpstr>
      <vt:lpstr>Zaman ayırın, dinleyin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Başarısında Ailenin Rolü</dc:title>
  <dc:creator>Win7</dc:creator>
  <cp:lastModifiedBy>Bys Tech</cp:lastModifiedBy>
  <cp:revision>45</cp:revision>
  <dcterms:created xsi:type="dcterms:W3CDTF">2016-10-17T18:45:40Z</dcterms:created>
  <dcterms:modified xsi:type="dcterms:W3CDTF">2024-11-26T09:02:43Z</dcterms:modified>
</cp:coreProperties>
</file>